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2" r:id="rId3"/>
    <p:sldId id="291" r:id="rId4"/>
    <p:sldId id="295" r:id="rId5"/>
    <p:sldId id="296" r:id="rId6"/>
    <p:sldId id="290" r:id="rId7"/>
    <p:sldId id="280" r:id="rId8"/>
    <p:sldId id="272" r:id="rId9"/>
    <p:sldId id="269" r:id="rId10"/>
    <p:sldId id="264" r:id="rId11"/>
    <p:sldId id="297" r:id="rId12"/>
    <p:sldId id="298" r:id="rId13"/>
    <p:sldId id="287" r:id="rId14"/>
    <p:sldId id="27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08389-63F6-4E55-87AD-B6C486B9C39A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8197E-E6BE-4AB7-AE40-13DCEF7A98EE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344025"/>
            <a:ext cx="5028579" cy="4114488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E84CA-1C84-4ABF-A359-996D7B2651EB}" type="datetimeFigureOut">
              <a:rPr lang="en-IE" smtClean="0"/>
              <a:pPr/>
              <a:t>08/10/2012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14F41-6A62-4EF3-95E0-6F6ECBDCC699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cmannion@cer.i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>
            <a:noAutofit/>
          </a:bodyPr>
          <a:lstStyle/>
          <a:p>
            <a:r>
              <a:rPr lang="en-US" sz="4000" b="1" i="1" dirty="0" smtClean="0"/>
              <a:t>The Challenges of Ensuring Security, Affordability and Equity</a:t>
            </a:r>
            <a:r>
              <a:rPr lang="en-IE" sz="4000" dirty="0" smtClean="0"/>
              <a:t/>
            </a:r>
            <a:br>
              <a:rPr lang="en-IE" sz="4000" dirty="0" smtClean="0"/>
            </a:br>
            <a:r>
              <a:rPr lang="en-IE" sz="4000" dirty="0" smtClean="0"/>
              <a:t/>
            </a:r>
            <a:br>
              <a:rPr lang="en-IE" sz="4000" dirty="0" smtClean="0"/>
            </a:br>
            <a:r>
              <a:rPr lang="en-IE" sz="4000" dirty="0" smtClean="0">
                <a:solidFill>
                  <a:schemeClr val="tx2"/>
                </a:solidFill>
              </a:rPr>
              <a:t>Economic Regulation of Water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dirty="0" smtClean="0"/>
              <a:t>Cathy Mannion</a:t>
            </a:r>
          </a:p>
          <a:p>
            <a:r>
              <a:rPr lang="en-IE" dirty="0" smtClean="0"/>
              <a:t>Director</a:t>
            </a:r>
          </a:p>
          <a:p>
            <a:r>
              <a:rPr lang="en-IE" dirty="0" smtClean="0"/>
              <a:t>Commission for Energy Regulation</a:t>
            </a:r>
            <a:endParaRPr lang="en-IE" dirty="0"/>
          </a:p>
        </p:txBody>
      </p:sp>
      <p:pic>
        <p:nvPicPr>
          <p:cNvPr id="1026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05264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Revenue Regulation 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en-IE" dirty="0" smtClean="0"/>
              <a:t>Multi-annual revenue control framework (electricity and gas)</a:t>
            </a:r>
          </a:p>
          <a:p>
            <a:pPr lvl="1" algn="just"/>
            <a:r>
              <a:rPr lang="en-IE" dirty="0" smtClean="0"/>
              <a:t>Provide certainty and flexibility to manage costs and gain efficiencies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Strong incentives for efficiency</a:t>
            </a:r>
          </a:p>
          <a:p>
            <a:pPr lvl="1" algn="just"/>
            <a:r>
              <a:rPr lang="en-IE" dirty="0" smtClean="0"/>
              <a:t>Tariff revenue must be less than or equal to an approved amount, less an efficiency factor</a:t>
            </a:r>
          </a:p>
          <a:p>
            <a:pPr lvl="1" algn="just"/>
            <a:r>
              <a:rPr lang="en-IE" dirty="0" smtClean="0"/>
              <a:t>Efficiency gains are shared with the customer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Review of historic and future expenditures and revenues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For Irish Water, the first revenue control would focus on setting the appropriate baseline and key targets for coming years</a:t>
            </a:r>
          </a:p>
          <a:p>
            <a:pPr algn="just">
              <a:buNone/>
            </a:pPr>
            <a:endParaRPr lang="en-IE" dirty="0" smtClean="0"/>
          </a:p>
          <a:p>
            <a:pPr algn="ctr">
              <a:buNone/>
            </a:pPr>
            <a:r>
              <a:rPr lang="en-IE" sz="3700" i="1" dirty="0" smtClean="0">
                <a:solidFill>
                  <a:srgbClr val="FF0000"/>
                </a:solidFill>
              </a:rPr>
              <a:t>standard approach when costs are known </a:t>
            </a:r>
            <a:endParaRPr lang="en-IE" sz="3700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CER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Regulation in initial period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en-IE" dirty="0" smtClean="0"/>
              <a:t>Service Level Agreements not fully in place</a:t>
            </a:r>
          </a:p>
          <a:p>
            <a:pPr algn="just"/>
            <a:r>
              <a:rPr lang="en-IE" dirty="0" smtClean="0"/>
              <a:t>Irish Water unable to make a detailed cost submission to CER</a:t>
            </a:r>
          </a:p>
          <a:p>
            <a:pPr algn="just"/>
            <a:r>
              <a:rPr lang="en-IE" dirty="0" smtClean="0"/>
              <a:t>Roll out of meters incomplete </a:t>
            </a:r>
          </a:p>
          <a:p>
            <a:pPr algn="just"/>
            <a:r>
              <a:rPr lang="en-IE" dirty="0" smtClean="0"/>
              <a:t>Decisions required by year end:</a:t>
            </a:r>
          </a:p>
          <a:p>
            <a:pPr lvl="1" algn="just"/>
            <a:r>
              <a:rPr lang="en-IE" dirty="0" smtClean="0"/>
              <a:t>Universal allowance</a:t>
            </a:r>
            <a:endParaRPr lang="en-IE" dirty="0" smtClean="0"/>
          </a:p>
          <a:p>
            <a:pPr lvl="1" algn="just"/>
            <a:r>
              <a:rPr lang="en-IE" dirty="0" smtClean="0"/>
              <a:t>Treatment of affordability</a:t>
            </a:r>
          </a:p>
          <a:p>
            <a:pPr lvl="1" algn="just"/>
            <a:r>
              <a:rPr lang="en-IE" dirty="0" smtClean="0"/>
              <a:t>Level of </a:t>
            </a:r>
            <a:r>
              <a:rPr lang="en-IE" dirty="0" smtClean="0"/>
              <a:t>state funding</a:t>
            </a:r>
            <a:endParaRPr lang="en-IE" dirty="0" smtClean="0"/>
          </a:p>
          <a:p>
            <a:pPr lvl="1" algn="just"/>
            <a:r>
              <a:rPr lang="en-IE" dirty="0" smtClean="0"/>
              <a:t>Level of investments</a:t>
            </a:r>
          </a:p>
          <a:p>
            <a:pPr lvl="1" algn="just"/>
            <a:r>
              <a:rPr lang="en-IE" dirty="0" smtClean="0"/>
              <a:t>Total opex</a:t>
            </a:r>
          </a:p>
          <a:p>
            <a:pPr lvl="1" algn="just"/>
            <a:r>
              <a:rPr lang="en-IE" dirty="0" smtClean="0"/>
              <a:t>Enabling legislation</a:t>
            </a:r>
          </a:p>
          <a:p>
            <a:pPr algn="just"/>
            <a:r>
              <a:rPr lang="en-IE" dirty="0" smtClean="0"/>
              <a:t>2013, CER consults on tariff structures </a:t>
            </a:r>
          </a:p>
          <a:p>
            <a:pPr algn="just"/>
            <a:endParaRPr lang="en-IE" dirty="0" smtClean="0"/>
          </a:p>
          <a:p>
            <a:pPr algn="just"/>
            <a:endParaRPr lang="en-IE" dirty="0" smtClean="0"/>
          </a:p>
        </p:txBody>
      </p:sp>
      <p:pic>
        <p:nvPicPr>
          <p:cNvPr id="4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Brace 4"/>
          <p:cNvSpPr/>
          <p:nvPr/>
        </p:nvSpPr>
        <p:spPr>
          <a:xfrm>
            <a:off x="5436096" y="3068960"/>
            <a:ext cx="648072" cy="1728192"/>
          </a:xfrm>
          <a:prstGeom prst="rightBrace">
            <a:avLst>
              <a:gd name="adj1" fmla="val 8333"/>
              <a:gd name="adj2" fmla="val 508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6372200" y="3646765"/>
            <a:ext cx="148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 smtClean="0"/>
              <a:t>Tariff revenue</a:t>
            </a:r>
          </a:p>
          <a:p>
            <a:r>
              <a:rPr lang="en-IE" dirty="0" smtClean="0"/>
              <a:t>requirement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Regulation in initial period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en-IE" dirty="0" smtClean="0"/>
              <a:t>Priorities</a:t>
            </a:r>
          </a:p>
          <a:p>
            <a:pPr lvl="1" algn="just"/>
            <a:r>
              <a:rPr lang="en-IE" dirty="0" smtClean="0"/>
              <a:t>Consult widely on domestic tariff structures and levels for metered and unmetered supplies</a:t>
            </a:r>
          </a:p>
          <a:p>
            <a:pPr lvl="1" algn="just"/>
            <a:r>
              <a:rPr lang="en-IE" dirty="0" smtClean="0"/>
              <a:t>Require IW to put in place a Customer Charter</a:t>
            </a:r>
          </a:p>
          <a:p>
            <a:pPr lvl="1" algn="just"/>
            <a:r>
              <a:rPr lang="en-IE" dirty="0" smtClean="0"/>
              <a:t>Establish a dispute resolution service</a:t>
            </a:r>
          </a:p>
          <a:p>
            <a:pPr lvl="1" algn="just"/>
            <a:r>
              <a:rPr lang="en-IE" dirty="0" smtClean="0"/>
              <a:t>Give IW incentives to maximise recovery of non-domestic charges</a:t>
            </a:r>
          </a:p>
          <a:p>
            <a:pPr lvl="1" algn="just"/>
            <a:r>
              <a:rPr lang="en-IE" dirty="0" smtClean="0"/>
              <a:t>Review structure and level of non-domestic charges and consult on approach to harmonise charges </a:t>
            </a:r>
          </a:p>
          <a:p>
            <a:pPr lvl="1" algn="just"/>
            <a:r>
              <a:rPr lang="en-IE" dirty="0" smtClean="0"/>
              <a:t>Establish a robust CER function for the economic regulation of water with the necessary skill set </a:t>
            </a:r>
          </a:p>
          <a:p>
            <a:pPr lvl="1" algn="just"/>
            <a:endParaRPr lang="en-IE" dirty="0" smtClean="0"/>
          </a:p>
          <a:p>
            <a:pPr lvl="1" algn="just"/>
            <a:endParaRPr lang="en-IE" dirty="0" smtClean="0"/>
          </a:p>
          <a:p>
            <a:pPr algn="just"/>
            <a:endParaRPr lang="en-IE" dirty="0" smtClean="0"/>
          </a:p>
          <a:p>
            <a:pPr algn="just"/>
            <a:endParaRPr lang="en-IE" dirty="0" smtClean="0"/>
          </a:p>
          <a:p>
            <a:pPr algn="just"/>
            <a:endParaRPr lang="en-IE" dirty="0" smtClean="0"/>
          </a:p>
        </p:txBody>
      </p:sp>
      <p:pic>
        <p:nvPicPr>
          <p:cNvPr id="4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Regulatory Challenges</a:t>
            </a:r>
            <a:endParaRPr lang="en-I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IE" dirty="0" smtClean="0"/>
              <a:t>Examples:</a:t>
            </a:r>
          </a:p>
          <a:p>
            <a:pPr lvl="1"/>
            <a:r>
              <a:rPr lang="en-IE" dirty="0" smtClean="0"/>
              <a:t>A new charge in bad times</a:t>
            </a:r>
          </a:p>
          <a:p>
            <a:pPr lvl="1"/>
            <a:r>
              <a:rPr lang="en-IE" dirty="0" smtClean="0"/>
              <a:t>Public acceptance that water charges are required</a:t>
            </a:r>
          </a:p>
          <a:p>
            <a:pPr lvl="1"/>
            <a:r>
              <a:rPr lang="en-IE" dirty="0" smtClean="0"/>
              <a:t>Communicate clearly and openly</a:t>
            </a:r>
          </a:p>
          <a:p>
            <a:pPr lvl="1"/>
            <a:r>
              <a:rPr lang="en-IE" dirty="0" smtClean="0"/>
              <a:t>Setting of charges for unmetered supplied</a:t>
            </a:r>
          </a:p>
          <a:p>
            <a:pPr lvl="1"/>
            <a:r>
              <a:rPr lang="en-IE" dirty="0" smtClean="0"/>
              <a:t>Universal allowance/affordability measures</a:t>
            </a:r>
          </a:p>
          <a:p>
            <a:pPr lvl="1"/>
            <a:r>
              <a:rPr lang="en-IE" dirty="0" smtClean="0"/>
              <a:t>Scale and duration of continued exchequer funding </a:t>
            </a:r>
          </a:p>
          <a:p>
            <a:pPr lvl="1"/>
            <a:r>
              <a:rPr lang="en-IE" dirty="0" smtClean="0"/>
              <a:t>Driving efficiency during period of reformation (SLAs)</a:t>
            </a:r>
          </a:p>
          <a:p>
            <a:pPr lvl="1"/>
            <a:r>
              <a:rPr lang="en-IE" dirty="0" smtClean="0"/>
              <a:t>Significant capital expenditure required to bring infrastructure up to new standards</a:t>
            </a:r>
          </a:p>
          <a:p>
            <a:endParaRPr lang="en-IE" dirty="0" smtClean="0"/>
          </a:p>
          <a:p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780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E" sz="5600" b="1" dirty="0" smtClean="0">
                <a:solidFill>
                  <a:schemeClr val="accent1">
                    <a:lumMod val="75000"/>
                  </a:schemeClr>
                </a:solidFill>
              </a:rPr>
              <a:t>Thank  You</a:t>
            </a:r>
            <a:br>
              <a:rPr lang="en-IE" sz="5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b="1" dirty="0" smtClean="0">
                <a:solidFill>
                  <a:schemeClr val="accent1"/>
                </a:solidFill>
                <a:hlinkClick r:id="rId2"/>
              </a:rPr>
              <a:t>cmannion@cer.ie</a:t>
            </a:r>
            <a:r>
              <a:rPr lang="en-IE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n-IE" sz="33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CER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Overview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78539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Background </a:t>
            </a:r>
          </a:p>
          <a:p>
            <a:pPr marL="514350" indent="-514350">
              <a:buFont typeface="+mj-lt"/>
              <a:buAutoNum type="arabicPeriod"/>
            </a:pP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The Emerging Model</a:t>
            </a:r>
            <a:br>
              <a:rPr lang="en-IE" dirty="0" smtClean="0"/>
            </a:b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Form of Regulation</a:t>
            </a:r>
            <a:br>
              <a:rPr lang="en-IE" dirty="0" smtClean="0"/>
            </a:br>
            <a:endParaRPr lang="en-IE" dirty="0" smtClean="0"/>
          </a:p>
          <a:p>
            <a:pPr marL="514350" indent="-514350">
              <a:buFont typeface="+mj-lt"/>
              <a:buAutoNum type="arabicPeriod"/>
            </a:pPr>
            <a:r>
              <a:rPr lang="en-IE" dirty="0" smtClean="0"/>
              <a:t>Regulatory </a:t>
            </a:r>
            <a:r>
              <a:rPr lang="en-IE" dirty="0" smtClean="0"/>
              <a:t>Challenges</a:t>
            </a:r>
            <a:endParaRPr lang="en-IE" dirty="0" smtClean="0"/>
          </a:p>
          <a:p>
            <a:pPr lvl="1"/>
            <a:endParaRPr lang="en-IE" dirty="0" smtClean="0"/>
          </a:p>
          <a:p>
            <a:pPr>
              <a:buNone/>
            </a:pPr>
            <a:endParaRPr lang="en-IE" dirty="0" smtClean="0"/>
          </a:p>
          <a:p>
            <a:endParaRPr lang="en-IE" dirty="0"/>
          </a:p>
        </p:txBody>
      </p:sp>
      <p:pic>
        <p:nvPicPr>
          <p:cNvPr id="5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IE" dirty="0" smtClean="0">
                <a:solidFill>
                  <a:schemeClr val="tx2"/>
                </a:solidFill>
              </a:rPr>
              <a:t>Background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endParaRPr lang="en-IE" dirty="0" smtClean="0"/>
          </a:p>
          <a:p>
            <a:r>
              <a:rPr lang="en-IE" dirty="0" smtClean="0"/>
              <a:t>Water services currently provided by 5 city councils and 29 county councils </a:t>
            </a:r>
          </a:p>
          <a:p>
            <a:endParaRPr lang="en-IE" dirty="0" smtClean="0"/>
          </a:p>
          <a:p>
            <a:r>
              <a:rPr lang="en-IE" dirty="0" smtClean="0"/>
              <a:t>Annual financing costs: €1.2bn</a:t>
            </a:r>
          </a:p>
          <a:p>
            <a:pPr>
              <a:buNone/>
            </a:pPr>
            <a:endParaRPr lang="en-IE" dirty="0" smtClean="0"/>
          </a:p>
          <a:p>
            <a:r>
              <a:rPr lang="en-IE" dirty="0" smtClean="0"/>
              <a:t>Opex: €715m</a:t>
            </a:r>
          </a:p>
          <a:p>
            <a:pPr>
              <a:buNone/>
            </a:pPr>
            <a:endParaRPr lang="en-IE" dirty="0" smtClean="0"/>
          </a:p>
          <a:p>
            <a:r>
              <a:rPr lang="en-IE" dirty="0" smtClean="0"/>
              <a:t>Capex: €500m</a:t>
            </a:r>
            <a:br>
              <a:rPr lang="en-IE" dirty="0" smtClean="0"/>
            </a:br>
            <a:endParaRPr lang="en-IE" dirty="0" smtClean="0"/>
          </a:p>
          <a:p>
            <a:r>
              <a:rPr lang="en-IE" dirty="0" smtClean="0"/>
              <a:t>Non-domestic charges finance €200m</a:t>
            </a:r>
            <a:br>
              <a:rPr lang="en-IE" dirty="0" smtClean="0"/>
            </a:br>
            <a:endParaRPr lang="en-IE" dirty="0" smtClean="0"/>
          </a:p>
          <a:p>
            <a:r>
              <a:rPr lang="en-IE" dirty="0" smtClean="0"/>
              <a:t>State finances </a:t>
            </a:r>
            <a:r>
              <a:rPr lang="en-IE" dirty="0" smtClean="0"/>
              <a:t>the €1bn balance</a:t>
            </a:r>
          </a:p>
          <a:p>
            <a:endParaRPr lang="en-IE" dirty="0"/>
          </a:p>
        </p:txBody>
      </p:sp>
      <p:pic>
        <p:nvPicPr>
          <p:cNvPr id="4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IE" dirty="0" smtClean="0">
                <a:solidFill>
                  <a:schemeClr val="tx2"/>
                </a:solidFill>
              </a:rPr>
              <a:t>Background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endParaRPr lang="en-IE" dirty="0" smtClean="0"/>
          </a:p>
          <a:p>
            <a:r>
              <a:rPr lang="en-IE" dirty="0" smtClean="0"/>
              <a:t>State has </a:t>
            </a:r>
            <a:r>
              <a:rPr lang="en-IE" dirty="0" smtClean="0"/>
              <a:t>invested €5bn in infrastructure over 2000 – 2012.</a:t>
            </a:r>
            <a:br>
              <a:rPr lang="en-IE" dirty="0" smtClean="0"/>
            </a:br>
            <a:endParaRPr lang="en-IE" dirty="0" smtClean="0"/>
          </a:p>
          <a:p>
            <a:r>
              <a:rPr lang="en-IE" dirty="0" smtClean="0"/>
              <a:t>Rate of expenditure unlikely to decline in coming decade due to: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 poor state of network – huge leakage etc.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 population growth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-business demands (Forfas Report 2008)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-EU obligations (Water Framework Directive)</a:t>
            </a:r>
            <a:endParaRPr lang="en-IE" dirty="0"/>
          </a:p>
        </p:txBody>
      </p:sp>
      <p:pic>
        <p:nvPicPr>
          <p:cNvPr id="4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05264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IE" dirty="0" smtClean="0">
                <a:solidFill>
                  <a:schemeClr val="tx2"/>
                </a:solidFill>
              </a:rPr>
              <a:t>Background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0120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endParaRPr lang="en-IE" dirty="0" smtClean="0"/>
          </a:p>
          <a:p>
            <a:r>
              <a:rPr lang="en-IE" dirty="0" smtClean="0"/>
              <a:t>Room for efficiencies 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 Opex per connections is higher than UK by 50% - 100%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 Leakage levels (41%) are double UK average (20%)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 Employees per water connections/customer served are </a:t>
            </a:r>
            <a:br>
              <a:rPr lang="en-IE" dirty="0" smtClean="0"/>
            </a:br>
            <a:r>
              <a:rPr lang="en-IE" dirty="0" smtClean="0"/>
              <a:t> </a:t>
            </a:r>
            <a:r>
              <a:rPr lang="en-IE" dirty="0" smtClean="0"/>
              <a:t>higher </a:t>
            </a:r>
            <a:r>
              <a:rPr lang="en-IE" dirty="0" smtClean="0"/>
              <a:t>than in U.K.</a:t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- Collection rates for non-domestics in Ireland (53%) lower </a:t>
            </a:r>
            <a:br>
              <a:rPr lang="en-IE" dirty="0" smtClean="0"/>
            </a:br>
            <a:r>
              <a:rPr lang="en-IE" dirty="0" smtClean="0"/>
              <a:t>  than U.K. average collection rate (78%).</a:t>
            </a:r>
          </a:p>
          <a:p>
            <a:endParaRPr lang="en-I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112568"/>
            <a:ext cx="8496944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ER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52628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Emerging Model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478539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1"/>
            <a:r>
              <a:rPr lang="en-IE" dirty="0" smtClean="0"/>
              <a:t>Centralised delivery of services in one utility, Irish Water </a:t>
            </a:r>
          </a:p>
          <a:p>
            <a:pPr lvl="1"/>
            <a:r>
              <a:rPr lang="en-IE" dirty="0" smtClean="0"/>
              <a:t>Irish Water to operate service level agreements with Local Authorities  (tool for driving efficiencies in opex)</a:t>
            </a:r>
          </a:p>
          <a:p>
            <a:pPr lvl="1"/>
            <a:r>
              <a:rPr lang="en-IE" dirty="0" smtClean="0"/>
              <a:t>All users charged for the provision of public water services</a:t>
            </a:r>
          </a:p>
          <a:p>
            <a:pPr lvl="1"/>
            <a:r>
              <a:rPr lang="en-IE" dirty="0" smtClean="0"/>
              <a:t>Universal free allowance</a:t>
            </a:r>
          </a:p>
          <a:p>
            <a:pPr lvl="1"/>
            <a:r>
              <a:rPr lang="en-IE" dirty="0" smtClean="0"/>
              <a:t>Affordability measures </a:t>
            </a:r>
          </a:p>
          <a:p>
            <a:pPr lvl="1"/>
            <a:r>
              <a:rPr lang="en-IE" dirty="0" smtClean="0"/>
              <a:t>Roll </a:t>
            </a:r>
            <a:r>
              <a:rPr lang="en-IE" dirty="0" smtClean="0"/>
              <a:t>out of meters by [2014]</a:t>
            </a:r>
          </a:p>
          <a:p>
            <a:pPr lvl="1"/>
            <a:r>
              <a:rPr lang="en-IE" dirty="0" smtClean="0"/>
              <a:t>Charging commences 2014</a:t>
            </a:r>
          </a:p>
          <a:p>
            <a:pPr lvl="1"/>
            <a:r>
              <a:rPr lang="en-IE" dirty="0" smtClean="0"/>
              <a:t>Independent economic regulation of water services  – CER</a:t>
            </a:r>
          </a:p>
          <a:p>
            <a:pPr lvl="1"/>
            <a:endParaRPr lang="en-IE" dirty="0" smtClean="0"/>
          </a:p>
          <a:p>
            <a:pPr>
              <a:buNone/>
            </a:pPr>
            <a:endParaRPr lang="en-IE" dirty="0" smtClean="0"/>
          </a:p>
          <a:p>
            <a:endParaRPr lang="en-IE" dirty="0"/>
          </a:p>
        </p:txBody>
      </p:sp>
      <p:pic>
        <p:nvPicPr>
          <p:cNvPr id="6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Why Regulate Networks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en-IE" dirty="0" smtClean="0"/>
              <a:t>Monopoly Function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Protection of Customers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Efficient Operation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Appropriate level and type of investment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Sustainable development of the network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Quality of service</a:t>
            </a:r>
          </a:p>
          <a:p>
            <a:pPr algn="just"/>
            <a:endParaRPr lang="en-IE" dirty="0" smtClean="0"/>
          </a:p>
          <a:p>
            <a:pPr algn="just"/>
            <a:r>
              <a:rPr lang="en-IE" dirty="0" smtClean="0"/>
              <a:t>Transition from Local Authority model to centralised model at lowest cost</a:t>
            </a:r>
          </a:p>
          <a:p>
            <a:endParaRPr lang="en-IE" dirty="0" smtClean="0"/>
          </a:p>
          <a:p>
            <a:pPr>
              <a:buNone/>
            </a:pPr>
            <a:endParaRPr lang="en-IE" dirty="0" smtClean="0"/>
          </a:p>
          <a:p>
            <a:endParaRPr lang="en-IE" dirty="0"/>
          </a:p>
        </p:txBody>
      </p:sp>
      <p:pic>
        <p:nvPicPr>
          <p:cNvPr id="5" name="Picture 2" descr="CER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IE" sz="4000" dirty="0" smtClean="0">
                <a:solidFill>
                  <a:schemeClr val="tx2"/>
                </a:solidFill>
              </a:rPr>
              <a:t>Overview of Revenue Regulation</a:t>
            </a:r>
            <a:endParaRPr lang="en-IE" sz="40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7133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E" dirty="0" smtClean="0"/>
              <a:t>Opex and Capex</a:t>
            </a:r>
          </a:p>
          <a:p>
            <a:r>
              <a:rPr lang="en-IE" dirty="0" smtClean="0"/>
              <a:t>Regulated Asset Base</a:t>
            </a:r>
          </a:p>
          <a:p>
            <a:pPr lvl="1"/>
            <a:r>
              <a:rPr lang="en-IE" dirty="0" smtClean="0"/>
              <a:t>Asset values, lives and depreciation profile</a:t>
            </a:r>
          </a:p>
          <a:p>
            <a:pPr lvl="1"/>
            <a:r>
              <a:rPr lang="en-IE" dirty="0" smtClean="0"/>
              <a:t>WACC - return on investment</a:t>
            </a:r>
          </a:p>
          <a:p>
            <a:r>
              <a:rPr lang="en-IE" dirty="0" smtClean="0"/>
              <a:t>Incentives</a:t>
            </a:r>
          </a:p>
          <a:p>
            <a:pPr lvl="1"/>
            <a:r>
              <a:rPr lang="en-IE" dirty="0" smtClean="0"/>
              <a:t>Cost reduction</a:t>
            </a:r>
          </a:p>
          <a:p>
            <a:pPr lvl="1"/>
            <a:r>
              <a:rPr lang="en-IE" dirty="0" smtClean="0"/>
              <a:t>Outputs</a:t>
            </a:r>
          </a:p>
          <a:p>
            <a:pPr lvl="1"/>
            <a:r>
              <a:rPr lang="en-IE" dirty="0" smtClean="0"/>
              <a:t>Service improvement</a:t>
            </a:r>
          </a:p>
          <a:p>
            <a:endParaRPr lang="en-IE" dirty="0" smtClean="0"/>
          </a:p>
          <a:p>
            <a:pPr>
              <a:buNone/>
            </a:pPr>
            <a:endParaRPr lang="en-IE" dirty="0" smtClean="0"/>
          </a:p>
          <a:p>
            <a:endParaRPr lang="en-IE" dirty="0"/>
          </a:p>
        </p:txBody>
      </p:sp>
      <p:pic>
        <p:nvPicPr>
          <p:cNvPr id="5" name="Picture 2" descr="CER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685800" y="1357299"/>
            <a:ext cx="8172480" cy="492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40000"/>
              </a:spcBef>
              <a:spcAft>
                <a:spcPct val="40000"/>
              </a:spcAft>
            </a:pPr>
            <a:endParaRPr lang="en-GB" dirty="0" smtClean="0"/>
          </a:p>
          <a:p>
            <a:pPr marL="342900" indent="-342900" algn="l" eaLnBrk="0" hangingPunct="0">
              <a:spcBef>
                <a:spcPct val="40000"/>
              </a:spcBef>
              <a:spcAft>
                <a:spcPct val="40000"/>
              </a:spcAft>
              <a:buFontTx/>
              <a:buChar char="-"/>
            </a:pPr>
            <a:endParaRPr lang="en-GB" dirty="0" smtClean="0"/>
          </a:p>
          <a:p>
            <a:pPr marL="342900" indent="-342900" algn="l" eaLnBrk="0" hangingPunct="0">
              <a:spcBef>
                <a:spcPct val="40000"/>
              </a:spcBef>
              <a:spcAft>
                <a:spcPct val="40000"/>
              </a:spcAft>
              <a:buFontTx/>
              <a:buChar char="-"/>
            </a:pPr>
            <a:endParaRPr lang="en-GB" dirty="0" smtClean="0"/>
          </a:p>
          <a:p>
            <a:pPr marL="342900" indent="-342900" algn="l" eaLnBrk="0" hangingPunct="0">
              <a:spcBef>
                <a:spcPct val="40000"/>
              </a:spcBef>
              <a:spcAft>
                <a:spcPct val="40000"/>
              </a:spcAft>
              <a:buFontTx/>
              <a:buChar char="-"/>
            </a:pPr>
            <a:endParaRPr lang="en-GB" dirty="0" smtClean="0"/>
          </a:p>
          <a:p>
            <a:pPr marL="2628900" lvl="5" indent="-342900" eaLnBrk="0" hangingPunct="0">
              <a:spcBef>
                <a:spcPct val="40000"/>
              </a:spcBef>
              <a:spcAft>
                <a:spcPct val="40000"/>
              </a:spcAft>
            </a:pPr>
            <a:endParaRPr lang="en-GB" dirty="0" smtClean="0"/>
          </a:p>
          <a:p>
            <a:pPr marL="2628900" lvl="5" indent="-342900" eaLnBrk="0" hangingPunct="0">
              <a:spcBef>
                <a:spcPct val="40000"/>
              </a:spcBef>
              <a:spcAft>
                <a:spcPct val="40000"/>
              </a:spcAft>
            </a:pPr>
            <a:endParaRPr lang="en-GB" dirty="0" smtClean="0"/>
          </a:p>
          <a:p>
            <a:pPr marL="2333625" lvl="5" indent="-354013" eaLnBrk="0" hangingPunct="0">
              <a:spcBef>
                <a:spcPct val="40000"/>
              </a:spcBef>
              <a:spcAft>
                <a:spcPct val="40000"/>
              </a:spcAft>
            </a:pPr>
            <a:endParaRPr lang="en-GB" dirty="0" smtClean="0"/>
          </a:p>
        </p:txBody>
      </p:sp>
      <p:sp>
        <p:nvSpPr>
          <p:cNvPr id="4103" name="Rectangle 6"/>
          <p:cNvSpPr>
            <a:spLocks noGrp="1" noChangeArrowheads="1"/>
          </p:cNvSpPr>
          <p:nvPr>
            <p:ph type="title"/>
          </p:nvPr>
        </p:nvSpPr>
        <p:spPr>
          <a:xfrm>
            <a:off x="357158" y="428604"/>
            <a:ext cx="8358246" cy="884552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Building blocks of the price control</a:t>
            </a:r>
            <a:b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E30220-E55A-4E67-8143-35D56374642E}" type="slidenum">
              <a:rPr lang="en-GB" smtClean="0"/>
              <a:pPr/>
              <a:t>9</a:t>
            </a:fld>
            <a:endParaRPr lang="en-GB" dirty="0" smtClean="0"/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6532563" y="3912202"/>
            <a:ext cx="95885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6532563" y="3912202"/>
            <a:ext cx="95885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cxnSp>
        <p:nvCxnSpPr>
          <p:cNvPr id="4112" name="AutoShape 18"/>
          <p:cNvCxnSpPr>
            <a:cxnSpLocks noChangeShapeType="1"/>
          </p:cNvCxnSpPr>
          <p:nvPr/>
        </p:nvCxnSpPr>
        <p:spPr bwMode="auto">
          <a:xfrm flipH="1" flipV="1">
            <a:off x="4800600" y="3431189"/>
            <a:ext cx="306388" cy="417513"/>
          </a:xfrm>
          <a:prstGeom prst="straightConnector1">
            <a:avLst/>
          </a:prstGeom>
          <a:noFill/>
          <a:ln w="9525">
            <a:noFill/>
            <a:round/>
            <a:headEnd/>
            <a:tailEnd type="triangle" w="med" len="med"/>
          </a:ln>
        </p:spPr>
      </p:cxnSp>
      <p:sp>
        <p:nvSpPr>
          <p:cNvPr id="22" name="Rectangle 21"/>
          <p:cNvSpPr/>
          <p:nvPr/>
        </p:nvSpPr>
        <p:spPr bwMode="auto">
          <a:xfrm>
            <a:off x="857224" y="3837584"/>
            <a:ext cx="1571636" cy="4286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Opening RAB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857224" y="4337650"/>
            <a:ext cx="1571636" cy="4286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+ CAPEX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857224" y="4837716"/>
            <a:ext cx="1571636" cy="4286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– Depreciation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857224" y="5337782"/>
            <a:ext cx="1571636" cy="4286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– Disposals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85786" y="3766146"/>
            <a:ext cx="1714512" cy="207170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" name="Group 56"/>
          <p:cNvGrpSpPr/>
          <p:nvPr/>
        </p:nvGrpSpPr>
        <p:grpSpPr>
          <a:xfrm>
            <a:off x="1098550" y="2908890"/>
            <a:ext cx="1066800" cy="792470"/>
            <a:chOff x="1098550" y="2520950"/>
            <a:chExt cx="1066800" cy="792470"/>
          </a:xfrm>
        </p:grpSpPr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1098550" y="2520950"/>
              <a:ext cx="1066800" cy="503238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0" hangingPunct="0"/>
              <a:r>
                <a:rPr lang="en-US" sz="2200" b="1" u="sng" dirty="0">
                  <a:solidFill>
                    <a:srgbClr val="FFFF00"/>
                  </a:solidFill>
                </a:rPr>
                <a:t>RAB</a:t>
              </a:r>
            </a:p>
          </p:txBody>
        </p:sp>
        <p:cxnSp>
          <p:nvCxnSpPr>
            <p:cNvPr id="32" name="AutoShape 17"/>
            <p:cNvCxnSpPr>
              <a:cxnSpLocks noChangeShapeType="1"/>
            </p:cNvCxnSpPr>
            <p:nvPr/>
          </p:nvCxnSpPr>
          <p:spPr bwMode="auto">
            <a:xfrm rot="5400000" flipH="1" flipV="1">
              <a:off x="1500189" y="3181659"/>
              <a:ext cx="261935" cy="158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  <p:grpSp>
        <p:nvGrpSpPr>
          <p:cNvPr id="3" name="Group 57"/>
          <p:cNvGrpSpPr/>
          <p:nvPr/>
        </p:nvGrpSpPr>
        <p:grpSpPr>
          <a:xfrm>
            <a:off x="2165350" y="3075584"/>
            <a:ext cx="6550054" cy="762000"/>
            <a:chOff x="2165350" y="2749550"/>
            <a:chExt cx="6550054" cy="762000"/>
          </a:xfrm>
        </p:grpSpPr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3309938" y="3008313"/>
              <a:ext cx="2619384" cy="503237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0" hangingPunct="0">
                <a:spcBef>
                  <a:spcPct val="20000"/>
                </a:spcBef>
                <a:spcAft>
                  <a:spcPct val="20000"/>
                </a:spcAft>
              </a:pPr>
              <a:r>
                <a:rPr lang="en-US" sz="2200" dirty="0">
                  <a:solidFill>
                    <a:srgbClr val="FFFF00"/>
                  </a:solidFill>
                </a:rPr>
                <a:t>Cost of </a:t>
              </a:r>
              <a:r>
                <a:rPr lang="en-US" sz="2200" dirty="0" smtClean="0">
                  <a:solidFill>
                    <a:srgbClr val="FFFF00"/>
                  </a:solidFill>
                </a:rPr>
                <a:t>capital (WACC)</a:t>
              </a:r>
              <a:endParaRPr lang="en-US" sz="2200" dirty="0">
                <a:solidFill>
                  <a:srgbClr val="FFFF00"/>
                </a:solidFill>
              </a:endParaRP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6429404" y="2749550"/>
              <a:ext cx="2286000" cy="750887"/>
            </a:xfrm>
            <a:prstGeom prst="rect">
              <a:avLst/>
            </a:prstGeom>
            <a:solidFill>
              <a:srgbClr val="E6E1E8"/>
            </a:solidFill>
            <a:ln w="2857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0" hangingPunct="0"/>
              <a:r>
                <a:rPr lang="en-US" sz="2200" dirty="0" smtClean="0"/>
                <a:t>+  Return</a:t>
              </a:r>
              <a:endParaRPr lang="en-US" sz="2200" dirty="0"/>
            </a:p>
          </p:txBody>
        </p:sp>
        <p:cxnSp>
          <p:nvCxnSpPr>
            <p:cNvPr id="36" name="AutoShape 14"/>
            <p:cNvCxnSpPr>
              <a:cxnSpLocks noChangeShapeType="1"/>
            </p:cNvCxnSpPr>
            <p:nvPr/>
          </p:nvCxnSpPr>
          <p:spPr bwMode="auto">
            <a:xfrm>
              <a:off x="2165350" y="2772570"/>
              <a:ext cx="1144588" cy="5588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>
              <a:off x="5786446" y="3272636"/>
              <a:ext cx="614362" cy="39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1428" tIns="45715" rIns="91428" bIns="45715" anchor="ctr"/>
            <a:lstStyle/>
            <a:p>
              <a:endParaRPr lang="en-GB" dirty="0"/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2165350" y="2337386"/>
            <a:ext cx="6563360" cy="785818"/>
            <a:chOff x="2165350" y="1857364"/>
            <a:chExt cx="6563360" cy="785818"/>
          </a:xfrm>
        </p:grpSpPr>
        <p:sp>
          <p:nvSpPr>
            <p:cNvPr id="39" name="Rectangle 5"/>
            <p:cNvSpPr>
              <a:spLocks noChangeArrowheads="1"/>
            </p:cNvSpPr>
            <p:nvPr/>
          </p:nvSpPr>
          <p:spPr bwMode="auto">
            <a:xfrm>
              <a:off x="6442710" y="1857364"/>
              <a:ext cx="2286000" cy="785818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0" hangingPunct="0"/>
              <a:r>
                <a:rPr lang="en-US" sz="2200" dirty="0"/>
                <a:t>Depreciation</a:t>
              </a:r>
            </a:p>
          </p:txBody>
        </p:sp>
        <p:sp>
          <p:nvSpPr>
            <p:cNvPr id="40" name="Rectangle 8"/>
            <p:cNvSpPr>
              <a:spLocks noChangeArrowheads="1"/>
            </p:cNvSpPr>
            <p:nvPr/>
          </p:nvSpPr>
          <p:spPr bwMode="auto">
            <a:xfrm>
              <a:off x="3308350" y="1928801"/>
              <a:ext cx="2449513" cy="503237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eaLnBrk="0" hangingPunct="0">
                <a:spcBef>
                  <a:spcPct val="20000"/>
                </a:spcBef>
                <a:spcAft>
                  <a:spcPct val="20000"/>
                </a:spcAft>
              </a:pPr>
              <a:r>
                <a:rPr lang="en-US" sz="2200" dirty="0">
                  <a:solidFill>
                    <a:srgbClr val="FFFF00"/>
                  </a:solidFill>
                </a:rPr>
                <a:t>Asset lives</a:t>
              </a:r>
            </a:p>
          </p:txBody>
        </p:sp>
        <p:cxnSp>
          <p:nvCxnSpPr>
            <p:cNvPr id="41" name="AutoShape 13"/>
            <p:cNvCxnSpPr>
              <a:cxnSpLocks noChangeShapeType="1"/>
            </p:cNvCxnSpPr>
            <p:nvPr/>
          </p:nvCxnSpPr>
          <p:spPr bwMode="auto">
            <a:xfrm flipV="1">
              <a:off x="2165350" y="2143115"/>
              <a:ext cx="1143000" cy="466717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>
              <a:off x="5786446" y="2181204"/>
              <a:ext cx="614362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1428" tIns="45715" rIns="91428" bIns="45715" anchor="ctr"/>
            <a:lstStyle/>
            <a:p>
              <a:endParaRPr lang="en-GB" dirty="0"/>
            </a:p>
          </p:txBody>
        </p:sp>
      </p:grp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6429388" y="3766147"/>
            <a:ext cx="2299322" cy="71437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0" hangingPunct="0"/>
            <a:r>
              <a:rPr lang="en-US" sz="2200" dirty="0" smtClean="0"/>
              <a:t>+   OPEX</a:t>
            </a:r>
            <a:endParaRPr lang="en-US" sz="2200" dirty="0"/>
          </a:p>
        </p:txBody>
      </p:sp>
      <p:sp>
        <p:nvSpPr>
          <p:cNvPr id="45" name="Rectangle 44"/>
          <p:cNvSpPr/>
          <p:nvPr/>
        </p:nvSpPr>
        <p:spPr bwMode="auto">
          <a:xfrm>
            <a:off x="6000760" y="1714488"/>
            <a:ext cx="2786082" cy="571504"/>
          </a:xfrm>
          <a:prstGeom prst="rect">
            <a:avLst/>
          </a:prstGeo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Allowed revenues =</a:t>
            </a: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6429388" y="4480526"/>
            <a:ext cx="2286016" cy="1180721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0" hangingPunct="0"/>
            <a:r>
              <a:rPr lang="en-US" sz="2200" dirty="0" smtClean="0"/>
              <a:t>(+/-) Adjustments  &amp; Incentives</a:t>
            </a:r>
            <a:endParaRPr lang="en-US" sz="2200" dirty="0"/>
          </a:p>
        </p:txBody>
      </p:sp>
      <p:sp>
        <p:nvSpPr>
          <p:cNvPr id="47" name="Rectangle 46"/>
          <p:cNvSpPr/>
          <p:nvPr/>
        </p:nvSpPr>
        <p:spPr bwMode="auto">
          <a:xfrm>
            <a:off x="6429388" y="2337386"/>
            <a:ext cx="2319076" cy="3323862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28" tIns="45715" rIns="91428" bIns="45715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" name="Picture 2" descr="CER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5857892"/>
            <a:ext cx="2428860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1013</TotalTime>
  <Words>501</Words>
  <Application>Microsoft Office PowerPoint</Application>
  <PresentationFormat>On-screen Show (4:3)</PresentationFormat>
  <Paragraphs>133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Challenges of Ensuring Security, Affordability and Equity  Economic Regulation of Water</vt:lpstr>
      <vt:lpstr>Overview</vt:lpstr>
      <vt:lpstr>Background</vt:lpstr>
      <vt:lpstr>Background</vt:lpstr>
      <vt:lpstr>Background</vt:lpstr>
      <vt:lpstr>Emerging Model</vt:lpstr>
      <vt:lpstr>Why Regulate Networks</vt:lpstr>
      <vt:lpstr>Overview of Revenue Regulation</vt:lpstr>
      <vt:lpstr>Building blocks of the price control </vt:lpstr>
      <vt:lpstr>Revenue Regulation </vt:lpstr>
      <vt:lpstr>Regulation in initial period</vt:lpstr>
      <vt:lpstr>Regulation in initial period</vt:lpstr>
      <vt:lpstr>Regulatory Challenges</vt:lpstr>
      <vt:lpstr>Thank  You cmannion@cer.ie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pbrandon</dc:creator>
  <cp:lastModifiedBy>cmannion</cp:lastModifiedBy>
  <cp:revision>145</cp:revision>
  <dcterms:created xsi:type="dcterms:W3CDTF">2012-03-09T10:11:45Z</dcterms:created>
  <dcterms:modified xsi:type="dcterms:W3CDTF">2012-10-08T11:23:42Z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</Properties>
</file>